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4" r:id="rId12"/>
    <p:sldId id="265"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42704579-6E9A-43F5-A44D-9D96CD12E06A}" type="datetimeFigureOut">
              <a:rPr lang="es-ES" smtClean="0"/>
              <a:pPr/>
              <a:t>10/11/2017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5A0EB7-6BB3-4839-AD34-73B2AEA0B8A4}"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42704579-6E9A-43F5-A44D-9D96CD12E06A}" type="datetimeFigureOut">
              <a:rPr lang="es-ES" smtClean="0"/>
              <a:pPr/>
              <a:t>10/11/2017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5A0EB7-6BB3-4839-AD34-73B2AEA0B8A4}"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42704579-6E9A-43F5-A44D-9D96CD12E06A}" type="datetimeFigureOut">
              <a:rPr lang="es-ES" smtClean="0"/>
              <a:pPr/>
              <a:t>10/11/2017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5A0EB7-6BB3-4839-AD34-73B2AEA0B8A4}"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42704579-6E9A-43F5-A44D-9D96CD12E06A}" type="datetimeFigureOut">
              <a:rPr lang="es-ES" smtClean="0"/>
              <a:pPr/>
              <a:t>10/11/2017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5A0EB7-6BB3-4839-AD34-73B2AEA0B8A4}"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704579-6E9A-43F5-A44D-9D96CD12E06A}" type="datetimeFigureOut">
              <a:rPr lang="es-ES" smtClean="0"/>
              <a:pPr/>
              <a:t>10/11/2017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55A0EB7-6BB3-4839-AD34-73B2AEA0B8A4}"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fld id="{42704579-6E9A-43F5-A44D-9D96CD12E06A}" type="datetimeFigureOut">
              <a:rPr lang="es-ES" smtClean="0"/>
              <a:pPr/>
              <a:t>10/11/2017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55A0EB7-6BB3-4839-AD34-73B2AEA0B8A4}"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fld id="{42704579-6E9A-43F5-A44D-9D96CD12E06A}" type="datetimeFigureOut">
              <a:rPr lang="es-ES" smtClean="0"/>
              <a:pPr/>
              <a:t>10/11/2017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55A0EB7-6BB3-4839-AD34-73B2AEA0B8A4}"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fld id="{42704579-6E9A-43F5-A44D-9D96CD12E06A}" type="datetimeFigureOut">
              <a:rPr lang="es-ES" smtClean="0"/>
              <a:pPr/>
              <a:t>10/11/2017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55A0EB7-6BB3-4839-AD34-73B2AEA0B8A4}"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04579-6E9A-43F5-A44D-9D96CD12E06A}" type="datetimeFigureOut">
              <a:rPr lang="es-ES" smtClean="0"/>
              <a:pPr/>
              <a:t>10/11/2017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55A0EB7-6BB3-4839-AD34-73B2AEA0B8A4}"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04579-6E9A-43F5-A44D-9D96CD12E06A}" type="datetimeFigureOut">
              <a:rPr lang="es-ES" smtClean="0"/>
              <a:pPr/>
              <a:t>10/11/2017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55A0EB7-6BB3-4839-AD34-73B2AEA0B8A4}"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04579-6E9A-43F5-A44D-9D96CD12E06A}" type="datetimeFigureOut">
              <a:rPr lang="es-ES" smtClean="0"/>
              <a:pPr/>
              <a:t>10/11/2017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55A0EB7-6BB3-4839-AD34-73B2AEA0B8A4}"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04579-6E9A-43F5-A44D-9D96CD12E06A}" type="datetimeFigureOut">
              <a:rPr lang="es-ES" smtClean="0"/>
              <a:pPr/>
              <a:t>10/11/2017</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A0EB7-6BB3-4839-AD34-73B2AEA0B8A4}"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290"/>
            <a:ext cx="7772400" cy="1470025"/>
          </a:xfrm>
        </p:spPr>
        <p:txBody>
          <a:bodyPr>
            <a:normAutofit/>
          </a:bodyPr>
          <a:lstStyle/>
          <a:p>
            <a:r>
              <a:rPr lang="es-ES" sz="3600" dirty="0" smtClean="0"/>
              <a:t>DARWIN Y LA EVOLUCIÓN</a:t>
            </a:r>
            <a:endParaRPr lang="es-ES" sz="3600" dirty="0"/>
          </a:p>
        </p:txBody>
      </p:sp>
      <p:sp>
        <p:nvSpPr>
          <p:cNvPr id="3" name="Subtitle 2"/>
          <p:cNvSpPr>
            <a:spLocks noGrp="1"/>
          </p:cNvSpPr>
          <p:nvPr>
            <p:ph type="subTitle" idx="1"/>
          </p:nvPr>
        </p:nvSpPr>
        <p:spPr>
          <a:xfrm>
            <a:off x="1428728" y="4929198"/>
            <a:ext cx="6400800" cy="1752600"/>
          </a:xfrm>
        </p:spPr>
        <p:txBody>
          <a:bodyPr>
            <a:normAutofit/>
          </a:bodyPr>
          <a:lstStyle/>
          <a:p>
            <a:r>
              <a:rPr lang="es-ES" sz="2800" i="1" dirty="0" smtClean="0">
                <a:solidFill>
                  <a:schemeClr val="tx1"/>
                </a:solidFill>
              </a:rPr>
              <a:t>Eugenio Fernández Sánchez</a:t>
            </a:r>
          </a:p>
          <a:p>
            <a:r>
              <a:rPr lang="es-ES" sz="2800" i="1" dirty="0" smtClean="0">
                <a:solidFill>
                  <a:schemeClr val="tx1"/>
                </a:solidFill>
              </a:rPr>
              <a:t>Sociedad Geográfica Española</a:t>
            </a:r>
          </a:p>
          <a:p>
            <a:r>
              <a:rPr lang="es-ES" sz="2800" i="1" dirty="0" smtClean="0">
                <a:solidFill>
                  <a:schemeClr val="tx1"/>
                </a:solidFill>
              </a:rPr>
              <a:t>13/11/2017</a:t>
            </a:r>
            <a:endParaRPr lang="es-ES" sz="2800" i="1" dirty="0">
              <a:solidFill>
                <a:schemeClr val="tx1"/>
              </a:solidFill>
            </a:endParaRPr>
          </a:p>
        </p:txBody>
      </p:sp>
      <p:pic>
        <p:nvPicPr>
          <p:cNvPr id="4" name="Picture 3" descr="evolución.jpg"/>
          <p:cNvPicPr>
            <a:picLocks noChangeAspect="1"/>
          </p:cNvPicPr>
          <p:nvPr/>
        </p:nvPicPr>
        <p:blipFill>
          <a:blip r:embed="rId2"/>
          <a:stretch>
            <a:fillRect/>
          </a:stretch>
        </p:blipFill>
        <p:spPr>
          <a:xfrm>
            <a:off x="1571604" y="1357298"/>
            <a:ext cx="6096000" cy="3429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s-ES" sz="2400" dirty="0" smtClean="0"/>
              <a:t>CAUSAS DE LA VARIABILIDAD: MUTACIONES</a:t>
            </a:r>
            <a:endParaRPr lang="es-ES" sz="2400" dirty="0"/>
          </a:p>
        </p:txBody>
      </p:sp>
      <p:pic>
        <p:nvPicPr>
          <p:cNvPr id="4" name="Content Placeholder 3" descr="mutación.jpg"/>
          <p:cNvPicPr>
            <a:picLocks noGrp="1" noChangeAspect="1"/>
          </p:cNvPicPr>
          <p:nvPr>
            <p:ph idx="1"/>
          </p:nvPr>
        </p:nvPicPr>
        <p:blipFill>
          <a:blip r:embed="rId2"/>
          <a:stretch>
            <a:fillRect/>
          </a:stretch>
        </p:blipFill>
        <p:spPr>
          <a:xfrm>
            <a:off x="1785918" y="1233257"/>
            <a:ext cx="5429288" cy="562474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s-ES" sz="3600" dirty="0" smtClean="0"/>
              <a:t>LUCHA POR LA EXISTENCIA</a:t>
            </a:r>
            <a:endParaRPr lang="es-ES" sz="3600" dirty="0"/>
          </a:p>
        </p:txBody>
      </p:sp>
      <p:pic>
        <p:nvPicPr>
          <p:cNvPr id="4" name="Content Placeholder 3" descr="lucha por la existencia.jpg"/>
          <p:cNvPicPr>
            <a:picLocks noGrp="1" noChangeAspect="1"/>
          </p:cNvPicPr>
          <p:nvPr>
            <p:ph idx="1"/>
          </p:nvPr>
        </p:nvPicPr>
        <p:blipFill>
          <a:blip r:embed="rId2"/>
          <a:stretch>
            <a:fillRect/>
          </a:stretch>
        </p:blipFill>
        <p:spPr>
          <a:xfrm>
            <a:off x="357158" y="1125706"/>
            <a:ext cx="8358246" cy="551394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528"/>
          </a:xfrm>
        </p:spPr>
        <p:txBody>
          <a:bodyPr>
            <a:normAutofit fontScale="90000"/>
          </a:bodyPr>
          <a:lstStyle/>
          <a:p>
            <a:endParaRPr lang="es-ES" dirty="0"/>
          </a:p>
        </p:txBody>
      </p:sp>
      <p:sp>
        <p:nvSpPr>
          <p:cNvPr id="3" name="Content Placeholder 2"/>
          <p:cNvSpPr>
            <a:spLocks noGrp="1"/>
          </p:cNvSpPr>
          <p:nvPr>
            <p:ph idx="1"/>
          </p:nvPr>
        </p:nvSpPr>
        <p:spPr>
          <a:xfrm>
            <a:off x="0" y="571480"/>
            <a:ext cx="9144000" cy="6286520"/>
          </a:xfrm>
        </p:spPr>
        <p:txBody>
          <a:bodyPr>
            <a:normAutofit/>
          </a:bodyPr>
          <a:lstStyle/>
          <a:p>
            <a:pPr algn="just"/>
            <a:r>
              <a:rPr lang="es-ES" sz="2400" dirty="0" smtClean="0"/>
              <a:t>En 1838 Darwin leyó la obra de Thomas </a:t>
            </a:r>
            <a:r>
              <a:rPr lang="es-ES" sz="2400" dirty="0" err="1" smtClean="0"/>
              <a:t>Malthus</a:t>
            </a:r>
            <a:r>
              <a:rPr lang="es-ES" sz="2400" dirty="0" smtClean="0"/>
              <a:t> </a:t>
            </a:r>
            <a:r>
              <a:rPr lang="es-ES" sz="2400" i="1" dirty="0" err="1" smtClean="0"/>
              <a:t>Essay</a:t>
            </a:r>
            <a:r>
              <a:rPr lang="es-ES" sz="2400" i="1" dirty="0" smtClean="0"/>
              <a:t> </a:t>
            </a:r>
            <a:r>
              <a:rPr lang="es-ES" sz="2400" i="1" dirty="0" err="1" smtClean="0"/>
              <a:t>on</a:t>
            </a:r>
            <a:r>
              <a:rPr lang="es-ES" sz="2400" i="1" dirty="0" smtClean="0"/>
              <a:t> </a:t>
            </a:r>
            <a:r>
              <a:rPr lang="es-ES" sz="2400" i="1" dirty="0" err="1" smtClean="0"/>
              <a:t>the</a:t>
            </a:r>
            <a:r>
              <a:rPr lang="es-ES" sz="2400" i="1" dirty="0" smtClean="0"/>
              <a:t> </a:t>
            </a:r>
            <a:r>
              <a:rPr lang="es-ES" sz="2400" i="1" dirty="0" err="1" smtClean="0"/>
              <a:t>principle</a:t>
            </a:r>
            <a:r>
              <a:rPr lang="es-ES" sz="2400" i="1" dirty="0" smtClean="0"/>
              <a:t> of </a:t>
            </a:r>
            <a:r>
              <a:rPr lang="es-ES" sz="2400" i="1" dirty="0" err="1" smtClean="0"/>
              <a:t>population</a:t>
            </a:r>
            <a:r>
              <a:rPr lang="es-ES" sz="2400" i="1" dirty="0" smtClean="0"/>
              <a:t>.</a:t>
            </a:r>
          </a:p>
          <a:p>
            <a:pPr algn="just"/>
            <a:r>
              <a:rPr lang="es-ES" sz="2400" dirty="0" smtClean="0"/>
              <a:t>En dicha obra, </a:t>
            </a:r>
            <a:r>
              <a:rPr lang="es-ES" sz="2400" dirty="0" err="1" smtClean="0"/>
              <a:t>Malthus</a:t>
            </a:r>
            <a:r>
              <a:rPr lang="es-ES" sz="2400" dirty="0" smtClean="0"/>
              <a:t> indica que los seres vivos engendran más descendientes de los que luego alcanzarán la madurez sexual y que la población aumenta en mayor progresión que los recursos disponibles.</a:t>
            </a:r>
          </a:p>
          <a:p>
            <a:pPr algn="just"/>
            <a:r>
              <a:rPr lang="es-ES" sz="2400" dirty="0" smtClean="0"/>
              <a:t>Darwin aplica dichos principios a la naturaleza: existen obstáculos a la tendencia al aumento de los individuos: clima, enfermedades, e interacciones entre especies.</a:t>
            </a:r>
          </a:p>
          <a:p>
            <a:pPr algn="just"/>
            <a:r>
              <a:rPr lang="es-ES" sz="2400" dirty="0" smtClean="0"/>
              <a:t>Por tanto, hay una lucha por la existencia que se saldará con la victoria de los más aptos. Esta lucha es más severa entre las especies del mismo género, puesto que compiten directamente por los mismos recursos.</a:t>
            </a:r>
          </a:p>
          <a:p>
            <a:pPr algn="just">
              <a:buNone/>
            </a:pPr>
            <a:endParaRPr lang="es-E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s-ES" sz="3600" dirty="0" smtClean="0"/>
              <a:t>SELECCIÓN NATURAL</a:t>
            </a:r>
            <a:endParaRPr lang="es-ES" sz="3600" dirty="0"/>
          </a:p>
        </p:txBody>
      </p:sp>
      <p:sp>
        <p:nvSpPr>
          <p:cNvPr id="3" name="Content Placeholder 2"/>
          <p:cNvSpPr>
            <a:spLocks noGrp="1"/>
          </p:cNvSpPr>
          <p:nvPr>
            <p:ph idx="1"/>
          </p:nvPr>
        </p:nvSpPr>
        <p:spPr>
          <a:xfrm>
            <a:off x="0" y="1000108"/>
            <a:ext cx="9144000" cy="5857892"/>
          </a:xfrm>
        </p:spPr>
        <p:txBody>
          <a:bodyPr>
            <a:normAutofit/>
          </a:bodyPr>
          <a:lstStyle/>
          <a:p>
            <a:pPr algn="just"/>
            <a:r>
              <a:rPr lang="es-ES" sz="2400" dirty="0" smtClean="0"/>
              <a:t>Darwin deduce que existe una selección natural entre los individuos, de la misma manera que el hombre realiza una selección artificial en estado doméstico.</a:t>
            </a:r>
          </a:p>
          <a:p>
            <a:pPr algn="just"/>
            <a:r>
              <a:rPr lang="es-ES" sz="2400" dirty="0" smtClean="0"/>
              <a:t>Esta actúa sobre las variaciones individuales. Si éstas proporcionan a su dueño una ventaja, por pequeña que sea, serán seleccionadas positivamente y se transmitirán a la descendencia. Y viceversa.</a:t>
            </a:r>
          </a:p>
          <a:p>
            <a:pPr algn="just"/>
            <a:r>
              <a:rPr lang="es-ES" sz="2400" dirty="0" smtClean="0"/>
              <a:t>Ejemplo: el melanismo industrial y la polilla </a:t>
            </a:r>
            <a:r>
              <a:rPr lang="es-ES" sz="2400" i="1" dirty="0" err="1" smtClean="0"/>
              <a:t>Biston</a:t>
            </a:r>
            <a:r>
              <a:rPr lang="es-ES" sz="2400" i="1" dirty="0" smtClean="0"/>
              <a:t> </a:t>
            </a:r>
            <a:r>
              <a:rPr lang="es-ES" sz="2400" i="1" dirty="0" err="1" smtClean="0"/>
              <a:t>betularia</a:t>
            </a:r>
            <a:endParaRPr lang="es-ES" sz="2400" i="1" dirty="0" smtClean="0"/>
          </a:p>
          <a:p>
            <a:pPr algn="just"/>
            <a:endParaRPr lang="es-ES" sz="2400" dirty="0" smtClean="0"/>
          </a:p>
          <a:p>
            <a:pPr algn="just"/>
            <a:endParaRPr lang="es-ES" sz="2400" dirty="0"/>
          </a:p>
        </p:txBody>
      </p:sp>
      <p:pic>
        <p:nvPicPr>
          <p:cNvPr id="4" name="Picture 3" descr="biston betularia.jpg"/>
          <p:cNvPicPr>
            <a:picLocks noChangeAspect="1"/>
          </p:cNvPicPr>
          <p:nvPr/>
        </p:nvPicPr>
        <p:blipFill>
          <a:blip r:embed="rId2"/>
          <a:stretch>
            <a:fillRect/>
          </a:stretch>
        </p:blipFill>
        <p:spPr>
          <a:xfrm>
            <a:off x="2214546" y="3886200"/>
            <a:ext cx="5238750" cy="2971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s-ES" dirty="0"/>
          </a:p>
        </p:txBody>
      </p:sp>
      <p:pic>
        <p:nvPicPr>
          <p:cNvPr id="4" name="Content Placeholder 3" descr="seleccio_moscas5.jpg"/>
          <p:cNvPicPr>
            <a:picLocks noGrp="1" noChangeAspect="1"/>
          </p:cNvPicPr>
          <p:nvPr>
            <p:ph idx="1"/>
          </p:nvPr>
        </p:nvPicPr>
        <p:blipFill>
          <a:blip r:embed="rId2"/>
          <a:stretch>
            <a:fillRect/>
          </a:stretch>
        </p:blipFill>
        <p:spPr>
          <a:xfrm>
            <a:off x="1000100" y="1"/>
            <a:ext cx="7143799"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s-ES" sz="3600" dirty="0" smtClean="0"/>
              <a:t>SELECCIÓN SEXUAL</a:t>
            </a:r>
            <a:endParaRPr lang="es-ES" sz="3600" dirty="0"/>
          </a:p>
        </p:txBody>
      </p:sp>
      <p:sp>
        <p:nvSpPr>
          <p:cNvPr id="3" name="Content Placeholder 2"/>
          <p:cNvSpPr>
            <a:spLocks noGrp="1"/>
          </p:cNvSpPr>
          <p:nvPr>
            <p:ph idx="1"/>
          </p:nvPr>
        </p:nvSpPr>
        <p:spPr>
          <a:xfrm>
            <a:off x="0" y="928670"/>
            <a:ext cx="9144000" cy="5929330"/>
          </a:xfrm>
        </p:spPr>
        <p:txBody>
          <a:bodyPr>
            <a:normAutofit/>
          </a:bodyPr>
          <a:lstStyle/>
          <a:p>
            <a:pPr algn="just"/>
            <a:r>
              <a:rPr lang="es-ES" sz="2400" dirty="0" smtClean="0"/>
              <a:t>Otro mecanismo de selección descubierto por Darwin es la sexual.</a:t>
            </a:r>
          </a:p>
          <a:p>
            <a:pPr algn="just"/>
            <a:r>
              <a:rPr lang="es-ES" sz="2400" dirty="0" smtClean="0"/>
              <a:t>Existen peculiaridades ligadas únicamente a uno de los dos sexos. Estas peculiaridades pueden ser seleccionadas por el otro sexo para la reproducción. No depende de la lucha por la existencia sino de la lucha, normalmente de los machos, por la posesión del otro sexo.</a:t>
            </a:r>
          </a:p>
          <a:p>
            <a:pPr algn="just"/>
            <a:r>
              <a:rPr lang="es-ES" sz="2400" dirty="0" smtClean="0"/>
              <a:t>Los machos victoriosos transmitirán a su descendencia los caracteres que les han permitido acceder a las hembras.</a:t>
            </a:r>
          </a:p>
          <a:p>
            <a:pPr algn="just"/>
            <a:endParaRPr lang="es-ES" sz="2400" dirty="0"/>
          </a:p>
        </p:txBody>
      </p:sp>
      <p:pic>
        <p:nvPicPr>
          <p:cNvPr id="4" name="Picture 3" descr="Lucanus cervus lucha.jpg"/>
          <p:cNvPicPr>
            <a:picLocks noChangeAspect="1"/>
          </p:cNvPicPr>
          <p:nvPr/>
        </p:nvPicPr>
        <p:blipFill>
          <a:blip r:embed="rId2"/>
          <a:stretch>
            <a:fillRect/>
          </a:stretch>
        </p:blipFill>
        <p:spPr>
          <a:xfrm>
            <a:off x="2786050" y="3829060"/>
            <a:ext cx="3786174" cy="30289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es-ES" sz="3600" dirty="0" smtClean="0"/>
              <a:t>PROBLEMAS DE LA TEORÍA</a:t>
            </a:r>
            <a:endParaRPr lang="es-ES" sz="3600" dirty="0"/>
          </a:p>
        </p:txBody>
      </p:sp>
      <p:sp>
        <p:nvSpPr>
          <p:cNvPr id="3" name="Content Placeholder 2"/>
          <p:cNvSpPr>
            <a:spLocks noGrp="1"/>
          </p:cNvSpPr>
          <p:nvPr>
            <p:ph idx="1"/>
          </p:nvPr>
        </p:nvSpPr>
        <p:spPr>
          <a:xfrm>
            <a:off x="0" y="785794"/>
            <a:ext cx="9144000" cy="6072206"/>
          </a:xfrm>
        </p:spPr>
        <p:txBody>
          <a:bodyPr>
            <a:normAutofit/>
          </a:bodyPr>
          <a:lstStyle/>
          <a:p>
            <a:pPr algn="just"/>
            <a:r>
              <a:rPr lang="es-ES" sz="2400" dirty="0" smtClean="0"/>
              <a:t>El Darwinismo social sostenía, basándose en Darwin, que el Estado debía proteger la libre competencia y disminuir las ayudas sociales para que las cualidades de cada uno se manifestasen sin trabas.</a:t>
            </a:r>
          </a:p>
          <a:p>
            <a:pPr algn="just"/>
            <a:endParaRPr lang="es-ES" sz="2400" dirty="0"/>
          </a:p>
        </p:txBody>
      </p:sp>
      <p:pic>
        <p:nvPicPr>
          <p:cNvPr id="4" name="Picture 3" descr="supervivencia de los más ricos.jpg"/>
          <p:cNvPicPr>
            <a:picLocks noChangeAspect="1"/>
          </p:cNvPicPr>
          <p:nvPr/>
        </p:nvPicPr>
        <p:blipFill>
          <a:blip r:embed="rId2"/>
          <a:stretch>
            <a:fillRect/>
          </a:stretch>
        </p:blipFill>
        <p:spPr>
          <a:xfrm>
            <a:off x="1571604" y="2143116"/>
            <a:ext cx="6429420" cy="424341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s-ES" dirty="0"/>
          </a:p>
        </p:txBody>
      </p:sp>
      <p:sp>
        <p:nvSpPr>
          <p:cNvPr id="3" name="Content Placeholder 2"/>
          <p:cNvSpPr>
            <a:spLocks noGrp="1"/>
          </p:cNvSpPr>
          <p:nvPr>
            <p:ph idx="1"/>
          </p:nvPr>
        </p:nvSpPr>
        <p:spPr>
          <a:xfrm>
            <a:off x="0" y="500042"/>
            <a:ext cx="9144000" cy="6357958"/>
          </a:xfrm>
        </p:spPr>
        <p:txBody>
          <a:bodyPr>
            <a:normAutofit/>
          </a:bodyPr>
          <a:lstStyle/>
          <a:p>
            <a:pPr algn="just"/>
            <a:r>
              <a:rPr lang="es-ES" sz="2400" dirty="0" smtClean="0"/>
              <a:t>El darwinismo social favoreció todo tipo de ideologías racistas, imperialistas y, en general, la idea de que los “pueblos germánicos” y clases sociales favorecidas eran superiores a los demás y debían imponerse a los demás, menos aptos.</a:t>
            </a:r>
          </a:p>
          <a:p>
            <a:pPr algn="just"/>
            <a:endParaRPr lang="es-ES" sz="2400" dirty="0"/>
          </a:p>
        </p:txBody>
      </p:sp>
      <p:pic>
        <p:nvPicPr>
          <p:cNvPr id="4" name="Picture 3" descr="darwinismo-social.jpg"/>
          <p:cNvPicPr>
            <a:picLocks noChangeAspect="1"/>
          </p:cNvPicPr>
          <p:nvPr/>
        </p:nvPicPr>
        <p:blipFill>
          <a:blip r:embed="rId2"/>
          <a:stretch>
            <a:fillRect/>
          </a:stretch>
        </p:blipFill>
        <p:spPr>
          <a:xfrm>
            <a:off x="857224" y="2171700"/>
            <a:ext cx="7620000" cy="46863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528"/>
          </a:xfrm>
        </p:spPr>
        <p:txBody>
          <a:bodyPr>
            <a:normAutofit fontScale="90000"/>
          </a:bodyPr>
          <a:lstStyle/>
          <a:p>
            <a:endParaRPr lang="es-ES" dirty="0"/>
          </a:p>
        </p:txBody>
      </p:sp>
      <p:sp>
        <p:nvSpPr>
          <p:cNvPr id="3" name="Content Placeholder 2"/>
          <p:cNvSpPr>
            <a:spLocks noGrp="1"/>
          </p:cNvSpPr>
          <p:nvPr>
            <p:ph idx="1"/>
          </p:nvPr>
        </p:nvSpPr>
        <p:spPr>
          <a:xfrm>
            <a:off x="0" y="714356"/>
            <a:ext cx="9144000" cy="6143644"/>
          </a:xfrm>
        </p:spPr>
        <p:txBody>
          <a:bodyPr>
            <a:normAutofit/>
          </a:bodyPr>
          <a:lstStyle/>
          <a:p>
            <a:pPr algn="just"/>
            <a:r>
              <a:rPr lang="es-ES" sz="2400" dirty="0" smtClean="0"/>
              <a:t>Por otro lado, Darwin dudó mucho antes de publicar su obra, porque temía la previsible oposición de las Iglesias Cristianas.</a:t>
            </a:r>
          </a:p>
          <a:p>
            <a:pPr algn="just"/>
            <a:r>
              <a:rPr lang="es-ES" sz="2400" dirty="0" smtClean="0"/>
              <a:t>En efecto, en el mundo protestante, la multitud de sectas basadas en una interpretación literal de la Biblia se opusieron ferozmente al “evolucionismo”, y le opusieron el “creacionismo”</a:t>
            </a:r>
          </a:p>
          <a:p>
            <a:pPr algn="just"/>
            <a:r>
              <a:rPr lang="es-ES" sz="2400" dirty="0" smtClean="0"/>
              <a:t>Dichas sectas protestantes son muy influyentes en los países anglosajones como en EEUU, donde imponen en muchos lugares la supresión del evolucionismo como materia de estudio en los centros escolares.</a:t>
            </a:r>
          </a:p>
          <a:p>
            <a:pPr algn="just"/>
            <a:r>
              <a:rPr lang="es-ES" sz="2400" dirty="0" smtClean="0"/>
              <a:t>Esta polémica sigue de actualidad en pleno siglo XXI</a:t>
            </a:r>
            <a:endParaRPr lang="es-E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2528"/>
          </a:xfrm>
        </p:spPr>
        <p:txBody>
          <a:bodyPr>
            <a:normAutofit fontScale="90000"/>
          </a:bodyPr>
          <a:lstStyle/>
          <a:p>
            <a:endParaRPr lang="es-ES" dirty="0"/>
          </a:p>
        </p:txBody>
      </p:sp>
      <p:pic>
        <p:nvPicPr>
          <p:cNvPr id="7" name="Content Placeholder 6" descr="Humani generis.jpg"/>
          <p:cNvPicPr>
            <a:picLocks noGrp="1" noChangeAspect="1"/>
          </p:cNvPicPr>
          <p:nvPr>
            <p:ph sz="half" idx="1"/>
          </p:nvPr>
        </p:nvPicPr>
        <p:blipFill>
          <a:blip r:embed="rId2"/>
          <a:stretch>
            <a:fillRect/>
          </a:stretch>
        </p:blipFill>
        <p:spPr>
          <a:xfrm>
            <a:off x="0" y="1142984"/>
            <a:ext cx="4857784" cy="4857784"/>
          </a:xfrm>
        </p:spPr>
      </p:pic>
      <p:sp>
        <p:nvSpPr>
          <p:cNvPr id="6" name="Content Placeholder 5"/>
          <p:cNvSpPr>
            <a:spLocks noGrp="1"/>
          </p:cNvSpPr>
          <p:nvPr>
            <p:ph sz="half" idx="2"/>
          </p:nvPr>
        </p:nvSpPr>
        <p:spPr>
          <a:xfrm>
            <a:off x="4648200" y="571480"/>
            <a:ext cx="4495800" cy="6286520"/>
          </a:xfrm>
        </p:spPr>
        <p:txBody>
          <a:bodyPr>
            <a:normAutofit/>
          </a:bodyPr>
          <a:lstStyle/>
          <a:p>
            <a:pPr algn="just"/>
            <a:r>
              <a:rPr lang="es-ES" sz="2000" dirty="0" smtClean="0"/>
              <a:t>En el mundo católico, la polémica fue zanjada por el Papa Pío XII en su Encíclica </a:t>
            </a:r>
            <a:r>
              <a:rPr lang="es-ES" sz="2000" i="1" dirty="0" err="1" smtClean="0"/>
              <a:t>Humani</a:t>
            </a:r>
            <a:r>
              <a:rPr lang="es-ES" sz="2000" i="1" dirty="0" smtClean="0"/>
              <a:t> generis</a:t>
            </a:r>
            <a:r>
              <a:rPr lang="es-ES" sz="2000" dirty="0" smtClean="0"/>
              <a:t>, de 1950:</a:t>
            </a:r>
          </a:p>
          <a:p>
            <a:pPr algn="just"/>
            <a:r>
              <a:rPr lang="es-ES" sz="2000" dirty="0" smtClean="0"/>
              <a:t>“</a:t>
            </a:r>
            <a:r>
              <a:rPr lang="es-ES" sz="2000" i="1" dirty="0" smtClean="0"/>
              <a:t>29. El Magisterio de la Iglesia no prohíbe el que, según el estado actual de las ciencias y la teología, en las investigaciones y disputas, entre los hombres más competentes de entrambos campos, sea objeto de estudio la doctrina del evolucionismo, en cuanto busca el origen del cuerpo humano en una materia viva preexistente, pero la fe católica manda defender que las almas son creadas inmediatamente por Dios”</a:t>
            </a:r>
          </a:p>
          <a:p>
            <a:pPr algn="just"/>
            <a:r>
              <a:rPr lang="es-ES" sz="2000" dirty="0" smtClean="0"/>
              <a:t>Por eso, en el mundo católico no existe ninguna controversia con la Teoría de la Evolución.</a:t>
            </a:r>
            <a:endParaRPr lang="es-E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600" dirty="0" smtClean="0"/>
              <a:t>NOTAS BIOGRÁFICAS</a:t>
            </a:r>
            <a:endParaRPr lang="es-ES" sz="3600" dirty="0"/>
          </a:p>
        </p:txBody>
      </p:sp>
      <p:pic>
        <p:nvPicPr>
          <p:cNvPr id="4" name="Content Placeholder 3" descr="Darwin.jpg"/>
          <p:cNvPicPr>
            <a:picLocks noGrp="1" noChangeAspect="1"/>
          </p:cNvPicPr>
          <p:nvPr>
            <p:ph idx="1"/>
          </p:nvPr>
        </p:nvPicPr>
        <p:blipFill>
          <a:blip r:embed="rId2"/>
          <a:stretch>
            <a:fillRect/>
          </a:stretch>
        </p:blipFill>
        <p:spPr>
          <a:xfrm>
            <a:off x="1166542" y="1600200"/>
            <a:ext cx="6810915"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966"/>
          </a:xfrm>
        </p:spPr>
        <p:txBody>
          <a:bodyPr>
            <a:normAutofit fontScale="90000"/>
          </a:bodyPr>
          <a:lstStyle/>
          <a:p>
            <a:endParaRPr lang="es-ES" dirty="0"/>
          </a:p>
        </p:txBody>
      </p:sp>
      <p:sp>
        <p:nvSpPr>
          <p:cNvPr id="3" name="Content Placeholder 2"/>
          <p:cNvSpPr>
            <a:spLocks noGrp="1"/>
          </p:cNvSpPr>
          <p:nvPr>
            <p:ph idx="1"/>
          </p:nvPr>
        </p:nvSpPr>
        <p:spPr>
          <a:xfrm>
            <a:off x="0" y="642918"/>
            <a:ext cx="9144000" cy="6215082"/>
          </a:xfrm>
        </p:spPr>
        <p:txBody>
          <a:bodyPr>
            <a:normAutofit/>
          </a:bodyPr>
          <a:lstStyle/>
          <a:p>
            <a:pPr algn="just"/>
            <a:r>
              <a:rPr lang="es-ES" sz="2400" dirty="0" smtClean="0"/>
              <a:t>Nacido en </a:t>
            </a:r>
            <a:r>
              <a:rPr lang="es-ES" sz="2400" dirty="0" err="1" smtClean="0"/>
              <a:t>Shrewsbury</a:t>
            </a:r>
            <a:r>
              <a:rPr lang="es-ES" sz="2400" dirty="0" smtClean="0"/>
              <a:t>, Inglaterra, en 1809</a:t>
            </a:r>
          </a:p>
          <a:p>
            <a:pPr algn="just"/>
            <a:r>
              <a:rPr lang="es-ES" sz="2400" dirty="0" smtClean="0"/>
              <a:t>Empieza estudios de Medicina en la Universidad de Edimburgo, que no termina</a:t>
            </a:r>
          </a:p>
          <a:p>
            <a:pPr algn="just"/>
            <a:r>
              <a:rPr lang="es-ES" sz="2400" dirty="0" smtClean="0"/>
              <a:t>Realiza estudios de Teología en la Universidad de Cambridge</a:t>
            </a:r>
          </a:p>
          <a:p>
            <a:pPr algn="just"/>
            <a:r>
              <a:rPr lang="es-ES" sz="2400" dirty="0" smtClean="0"/>
              <a:t>Naturalista autodidacta, realiza contactos en su etapa universitaria, como el botánico  John </a:t>
            </a:r>
            <a:r>
              <a:rPr lang="es-ES" sz="2400" dirty="0" err="1" smtClean="0"/>
              <a:t>Henslow</a:t>
            </a:r>
            <a:r>
              <a:rPr lang="es-ES" sz="2400" dirty="0" smtClean="0"/>
              <a:t>, quien le recomienda como naturalista en el viaje del </a:t>
            </a:r>
            <a:r>
              <a:rPr lang="es-ES" sz="2400" i="1" dirty="0" err="1" smtClean="0"/>
              <a:t>Beagle</a:t>
            </a:r>
            <a:r>
              <a:rPr lang="es-ES" sz="2400" i="1" dirty="0" smtClean="0"/>
              <a:t> </a:t>
            </a:r>
            <a:r>
              <a:rPr lang="es-ES" sz="2400" dirty="0" smtClean="0"/>
              <a:t>(1831 – 1836)</a:t>
            </a:r>
          </a:p>
          <a:p>
            <a:pPr algn="just"/>
            <a:endParaRPr lang="es-ES" sz="2400" dirty="0"/>
          </a:p>
        </p:txBody>
      </p:sp>
      <p:pic>
        <p:nvPicPr>
          <p:cNvPr id="4" name="Picture 3" descr="viaje del beagle.jpg"/>
          <p:cNvPicPr>
            <a:picLocks noChangeAspect="1"/>
          </p:cNvPicPr>
          <p:nvPr/>
        </p:nvPicPr>
        <p:blipFill>
          <a:blip r:embed="rId2"/>
          <a:stretch>
            <a:fillRect/>
          </a:stretch>
        </p:blipFill>
        <p:spPr>
          <a:xfrm>
            <a:off x="1857356" y="3648075"/>
            <a:ext cx="5715000" cy="32099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528"/>
          </a:xfrm>
        </p:spPr>
        <p:txBody>
          <a:bodyPr>
            <a:normAutofit fontScale="90000"/>
          </a:bodyPr>
          <a:lstStyle/>
          <a:p>
            <a:endParaRPr lang="es-ES" dirty="0"/>
          </a:p>
        </p:txBody>
      </p:sp>
      <p:sp>
        <p:nvSpPr>
          <p:cNvPr id="3" name="Content Placeholder 2"/>
          <p:cNvSpPr>
            <a:spLocks noGrp="1"/>
          </p:cNvSpPr>
          <p:nvPr>
            <p:ph idx="1"/>
          </p:nvPr>
        </p:nvSpPr>
        <p:spPr>
          <a:xfrm>
            <a:off x="0" y="500042"/>
            <a:ext cx="9144000" cy="6357958"/>
          </a:xfrm>
        </p:spPr>
        <p:txBody>
          <a:bodyPr>
            <a:normAutofit/>
          </a:bodyPr>
          <a:lstStyle/>
          <a:p>
            <a:pPr algn="just"/>
            <a:r>
              <a:rPr lang="es-ES" sz="2400" dirty="0" smtClean="0"/>
              <a:t>Durante la expedición, Darwin realiza observaciones sobre fósiles y estructuras geológicas en el Cono Sur, y sobre especies animales en las Islas Galápagos, que le harán reflexionar sobre el origen y distribución de las especies animales y vegetales.</a:t>
            </a:r>
          </a:p>
          <a:p>
            <a:pPr algn="just"/>
            <a:r>
              <a:rPr lang="es-ES" sz="2400" dirty="0" smtClean="0"/>
              <a:t>El 18 de junio de 1858 recibe una carta de Alfred Russell Wallace donde expone sus ideas sobre el origen de las especies. Al coincidir con sus propias reflexiones, preparan una comunicación conjunta en la Sociedad </a:t>
            </a:r>
            <a:r>
              <a:rPr lang="es-ES" sz="2400" dirty="0" err="1" smtClean="0"/>
              <a:t>Linneana</a:t>
            </a:r>
            <a:r>
              <a:rPr lang="es-ES" sz="2400" dirty="0" smtClean="0"/>
              <a:t> de Londres.</a:t>
            </a:r>
          </a:p>
          <a:p>
            <a:pPr algn="just"/>
            <a:r>
              <a:rPr lang="es-ES" sz="2400" dirty="0" smtClean="0"/>
              <a:t>En 1859 sale la primera de las seis ediciones de  </a:t>
            </a:r>
            <a:r>
              <a:rPr lang="es-ES" sz="2400" i="1" dirty="0" smtClean="0"/>
              <a:t>El origen de las especies.</a:t>
            </a:r>
            <a:endParaRPr lang="es-ES" sz="2400" dirty="0" smtClean="0"/>
          </a:p>
          <a:p>
            <a:pPr algn="just"/>
            <a:r>
              <a:rPr lang="es-ES" sz="2400" dirty="0" smtClean="0"/>
              <a:t>Se dedica a otras investigaciones sobre polinización por insectos o la obra pionera de la Etología: </a:t>
            </a:r>
            <a:r>
              <a:rPr lang="es-ES" sz="2400" i="1" dirty="0" smtClean="0"/>
              <a:t>La expresión de las emociones en el hombre y los animales </a:t>
            </a:r>
            <a:r>
              <a:rPr lang="es-ES" sz="2400" dirty="0" smtClean="0"/>
              <a:t>(1872)</a:t>
            </a:r>
          </a:p>
          <a:p>
            <a:pPr algn="just"/>
            <a:r>
              <a:rPr lang="es-ES" sz="2400" dirty="0" smtClean="0"/>
              <a:t>Muere en su propiedad de Down </a:t>
            </a:r>
            <a:r>
              <a:rPr lang="es-ES" sz="2400" dirty="0" err="1" smtClean="0"/>
              <a:t>House</a:t>
            </a:r>
            <a:r>
              <a:rPr lang="es-ES" sz="2400" dirty="0" smtClean="0"/>
              <a:t> en 1882.</a:t>
            </a:r>
            <a:endParaRPr lang="es-E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600" dirty="0" smtClean="0"/>
              <a:t>EL CONCEPTO DE EVOLUCIÓN</a:t>
            </a:r>
            <a:endParaRPr lang="es-ES" sz="3600" dirty="0"/>
          </a:p>
        </p:txBody>
      </p:sp>
      <p:sp>
        <p:nvSpPr>
          <p:cNvPr id="3" name="Content Placeholder 2"/>
          <p:cNvSpPr>
            <a:spLocks noGrp="1"/>
          </p:cNvSpPr>
          <p:nvPr>
            <p:ph idx="1"/>
          </p:nvPr>
        </p:nvSpPr>
        <p:spPr>
          <a:xfrm>
            <a:off x="0" y="1285860"/>
            <a:ext cx="9144000" cy="5357826"/>
          </a:xfrm>
        </p:spPr>
        <p:txBody>
          <a:bodyPr>
            <a:normAutofit/>
          </a:bodyPr>
          <a:lstStyle/>
          <a:p>
            <a:pPr algn="just"/>
            <a:r>
              <a:rPr lang="es-ES" sz="2400" dirty="0" smtClean="0"/>
              <a:t>Darwin no descubrió el concepto de evolución, que ya era conocido con anterioridad.</a:t>
            </a:r>
          </a:p>
          <a:p>
            <a:pPr algn="just"/>
            <a:r>
              <a:rPr lang="es-ES" sz="2400" dirty="0" smtClean="0"/>
              <a:t>El naturalista francés Jean </a:t>
            </a:r>
            <a:r>
              <a:rPr lang="es-ES" sz="2400" dirty="0" err="1" smtClean="0"/>
              <a:t>Baptiste</a:t>
            </a:r>
            <a:r>
              <a:rPr lang="es-ES" sz="2400" dirty="0" smtClean="0"/>
              <a:t> de Lamarck fue el primero en ofrecer una teoría explicativa de la evolución en 1809: la herencia de los caracteres adquiridos.</a:t>
            </a:r>
          </a:p>
          <a:p>
            <a:pPr algn="just"/>
            <a:endParaRPr lang="es-ES" sz="2400" dirty="0"/>
          </a:p>
        </p:txBody>
      </p:sp>
      <p:pic>
        <p:nvPicPr>
          <p:cNvPr id="4" name="Picture 3" descr="lamarck-jirafas.jpg"/>
          <p:cNvPicPr>
            <a:picLocks noChangeAspect="1"/>
          </p:cNvPicPr>
          <p:nvPr/>
        </p:nvPicPr>
        <p:blipFill>
          <a:blip r:embed="rId2"/>
          <a:stretch>
            <a:fillRect/>
          </a:stretch>
        </p:blipFill>
        <p:spPr>
          <a:xfrm>
            <a:off x="2786050" y="3357562"/>
            <a:ext cx="4214842" cy="350043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s-ES" dirty="0"/>
          </a:p>
        </p:txBody>
      </p:sp>
      <p:sp>
        <p:nvSpPr>
          <p:cNvPr id="3" name="Content Placeholder 2"/>
          <p:cNvSpPr>
            <a:spLocks noGrp="1"/>
          </p:cNvSpPr>
          <p:nvPr>
            <p:ph idx="1"/>
          </p:nvPr>
        </p:nvSpPr>
        <p:spPr>
          <a:xfrm>
            <a:off x="0" y="500042"/>
            <a:ext cx="9144000" cy="6357958"/>
          </a:xfrm>
        </p:spPr>
        <p:txBody>
          <a:bodyPr>
            <a:normAutofit/>
          </a:bodyPr>
          <a:lstStyle/>
          <a:p>
            <a:pPr algn="just"/>
            <a:r>
              <a:rPr lang="es-ES" sz="2400" dirty="0" smtClean="0"/>
              <a:t>Según la teoría </a:t>
            </a:r>
            <a:r>
              <a:rPr lang="es-ES" sz="2400" dirty="0" err="1" smtClean="0"/>
              <a:t>lamarckiana</a:t>
            </a:r>
            <a:r>
              <a:rPr lang="es-ES" sz="2400" dirty="0" smtClean="0"/>
              <a:t>, el motor de la evolución era la “voluntad” de un individuo por “mejorar”. Usando un carácter fisiológico, como por ejemplo una jirafa estirando su cuello para alcanzar ramas más altas donde no lleguen otras jirafas, podría transmitir a sus descendientes este carácter modificado, como el cuello alargado.</a:t>
            </a:r>
          </a:p>
          <a:p>
            <a:pPr algn="just"/>
            <a:r>
              <a:rPr lang="es-ES" sz="2400" dirty="0" smtClean="0"/>
              <a:t>Hoy sabemos que los caracteres adquiridos no se heredan. La genialidad de Darwin consistió en ofrecer una explicación válida para la </a:t>
            </a:r>
            <a:r>
              <a:rPr lang="es-ES" sz="2400" dirty="0" err="1" smtClean="0"/>
              <a:t>evolucion</a:t>
            </a:r>
            <a:r>
              <a:rPr lang="es-ES" sz="2400" dirty="0" smtClean="0"/>
              <a:t> (y, por consiguiente, para el origen de las especies), mediante el mecanismo:</a:t>
            </a:r>
          </a:p>
          <a:p>
            <a:pPr algn="just">
              <a:buNone/>
            </a:pPr>
            <a:r>
              <a:rPr lang="es-ES" sz="2400" dirty="0" smtClean="0"/>
              <a:t>     </a:t>
            </a:r>
            <a:r>
              <a:rPr lang="es-ES" sz="2400" dirty="0" smtClean="0">
                <a:solidFill>
                  <a:schemeClr val="tx2">
                    <a:lumMod val="75000"/>
                  </a:schemeClr>
                </a:solidFill>
              </a:rPr>
              <a:t>Variabilidad </a:t>
            </a:r>
            <a:r>
              <a:rPr lang="es-ES" sz="2400" dirty="0" smtClean="0">
                <a:solidFill>
                  <a:schemeClr val="tx2">
                    <a:lumMod val="75000"/>
                  </a:schemeClr>
                </a:solidFill>
                <a:sym typeface="Wingdings" pitchFamily="2" charset="2"/>
              </a:rPr>
              <a:t> </a:t>
            </a:r>
          </a:p>
          <a:p>
            <a:pPr algn="just">
              <a:buNone/>
            </a:pPr>
            <a:r>
              <a:rPr lang="es-ES" sz="2400" dirty="0">
                <a:solidFill>
                  <a:schemeClr val="tx2">
                    <a:lumMod val="75000"/>
                  </a:schemeClr>
                </a:solidFill>
                <a:sym typeface="Wingdings" pitchFamily="2" charset="2"/>
              </a:rPr>
              <a:t> </a:t>
            </a:r>
            <a:r>
              <a:rPr lang="es-ES" sz="2400" dirty="0" smtClean="0">
                <a:solidFill>
                  <a:schemeClr val="tx2">
                    <a:lumMod val="75000"/>
                  </a:schemeClr>
                </a:solidFill>
                <a:sym typeface="Wingdings" pitchFamily="2" charset="2"/>
              </a:rPr>
              <a:t>                        Selección natural  </a:t>
            </a:r>
          </a:p>
          <a:p>
            <a:pPr algn="just">
              <a:buNone/>
            </a:pPr>
            <a:r>
              <a:rPr lang="es-ES" sz="2400" dirty="0">
                <a:solidFill>
                  <a:schemeClr val="tx2">
                    <a:lumMod val="75000"/>
                  </a:schemeClr>
                </a:solidFill>
                <a:sym typeface="Wingdings" pitchFamily="2" charset="2"/>
              </a:rPr>
              <a:t> </a:t>
            </a:r>
            <a:r>
              <a:rPr lang="es-ES" sz="2400" dirty="0" smtClean="0">
                <a:solidFill>
                  <a:schemeClr val="tx2">
                    <a:lumMod val="75000"/>
                  </a:schemeClr>
                </a:solidFill>
                <a:sym typeface="Wingdings" pitchFamily="2" charset="2"/>
              </a:rPr>
              <a:t>                                                Caracteres seleccionados heredados </a:t>
            </a:r>
          </a:p>
          <a:p>
            <a:pPr algn="just">
              <a:buNone/>
            </a:pPr>
            <a:r>
              <a:rPr lang="es-ES" sz="2400" dirty="0">
                <a:solidFill>
                  <a:schemeClr val="tx2">
                    <a:lumMod val="75000"/>
                  </a:schemeClr>
                </a:solidFill>
                <a:sym typeface="Wingdings" pitchFamily="2" charset="2"/>
              </a:rPr>
              <a:t> </a:t>
            </a:r>
            <a:r>
              <a:rPr lang="es-ES" sz="2400" dirty="0" smtClean="0">
                <a:solidFill>
                  <a:schemeClr val="tx2">
                    <a:lumMod val="75000"/>
                  </a:schemeClr>
                </a:solidFill>
                <a:sym typeface="Wingdings" pitchFamily="2" charset="2"/>
              </a:rPr>
              <a:t>                                                                         Descendencia con modificación</a:t>
            </a:r>
            <a:endParaRPr lang="es-E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s-ES" sz="3600" dirty="0" smtClean="0"/>
              <a:t>VARIACIÓN EN ESTADO DOMÉSTICO</a:t>
            </a:r>
            <a:endParaRPr lang="es-ES" sz="3600" dirty="0"/>
          </a:p>
        </p:txBody>
      </p:sp>
      <p:sp>
        <p:nvSpPr>
          <p:cNvPr id="3" name="Content Placeholder 2"/>
          <p:cNvSpPr>
            <a:spLocks noGrp="1"/>
          </p:cNvSpPr>
          <p:nvPr>
            <p:ph idx="1"/>
          </p:nvPr>
        </p:nvSpPr>
        <p:spPr>
          <a:xfrm>
            <a:off x="0" y="1000108"/>
            <a:ext cx="9144000" cy="5857892"/>
          </a:xfrm>
        </p:spPr>
        <p:txBody>
          <a:bodyPr>
            <a:normAutofit/>
          </a:bodyPr>
          <a:lstStyle/>
          <a:p>
            <a:pPr algn="just"/>
            <a:r>
              <a:rPr lang="es-ES" sz="2400" dirty="0" smtClean="0"/>
              <a:t>Darwin parte de la variación observada en estado doméstico, en formas, tamaños y colores. Como sucede en los perros.</a:t>
            </a:r>
          </a:p>
          <a:p>
            <a:pPr algn="just"/>
            <a:r>
              <a:rPr lang="es-ES" sz="2400" dirty="0" smtClean="0"/>
              <a:t>La mano del hombre ha seleccionado  en los animales domésticos, los caracteres que le interesaba potenciar en vegetales y animales</a:t>
            </a:r>
          </a:p>
          <a:p>
            <a:pPr algn="just"/>
            <a:r>
              <a:rPr lang="es-ES" sz="2400" dirty="0" smtClean="0"/>
              <a:t>Esta variabilidad es mayor que en la naturaleza. En estado doméstico no actúa la selección natural, que eliminaría la mayoría de caracteres que se apartan de la norma</a:t>
            </a:r>
          </a:p>
          <a:p>
            <a:pPr algn="just"/>
            <a:endParaRPr lang="es-ES" sz="2400" dirty="0"/>
          </a:p>
        </p:txBody>
      </p:sp>
      <p:pic>
        <p:nvPicPr>
          <p:cNvPr id="4" name="Picture 3" descr="razas-populares.jpg"/>
          <p:cNvPicPr>
            <a:picLocks noChangeAspect="1"/>
          </p:cNvPicPr>
          <p:nvPr/>
        </p:nvPicPr>
        <p:blipFill>
          <a:blip r:embed="rId2"/>
          <a:stretch>
            <a:fillRect/>
          </a:stretch>
        </p:blipFill>
        <p:spPr>
          <a:xfrm>
            <a:off x="2428860" y="3714752"/>
            <a:ext cx="4677674" cy="314324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normAutofit/>
          </a:bodyPr>
          <a:lstStyle/>
          <a:p>
            <a:r>
              <a:rPr lang="es-ES" sz="3600" dirty="0" smtClean="0"/>
              <a:t>VARIACIÓN EN ESTADO NATURAL</a:t>
            </a:r>
            <a:endParaRPr lang="es-ES" sz="3600" dirty="0"/>
          </a:p>
        </p:txBody>
      </p:sp>
      <p:sp>
        <p:nvSpPr>
          <p:cNvPr id="3" name="Content Placeholder 2"/>
          <p:cNvSpPr>
            <a:spLocks noGrp="1"/>
          </p:cNvSpPr>
          <p:nvPr>
            <p:ph idx="1"/>
          </p:nvPr>
        </p:nvSpPr>
        <p:spPr>
          <a:xfrm>
            <a:off x="0" y="785794"/>
            <a:ext cx="9144000" cy="6072206"/>
          </a:xfrm>
        </p:spPr>
        <p:txBody>
          <a:bodyPr>
            <a:normAutofit/>
          </a:bodyPr>
          <a:lstStyle/>
          <a:p>
            <a:pPr algn="just"/>
            <a:r>
              <a:rPr lang="es-ES" sz="2400" dirty="0" smtClean="0"/>
              <a:t>En estado natural, existen diferencias entre individuos, que pueden ser grandes. Existe también el dimorfismo (machos y hembras) o </a:t>
            </a:r>
            <a:r>
              <a:rPr lang="es-ES" sz="2400" dirty="0" err="1" smtClean="0"/>
              <a:t>trimorfismo</a:t>
            </a:r>
            <a:r>
              <a:rPr lang="es-ES" sz="2400" dirty="0" smtClean="0"/>
              <a:t> como en las castas de las hormigas (Reina, obreras, soldados)</a:t>
            </a:r>
          </a:p>
          <a:p>
            <a:pPr algn="just"/>
            <a:r>
              <a:rPr lang="es-ES" sz="2400" dirty="0" smtClean="0"/>
              <a:t>Darwin sostiene que, si se dan las condiciones para ello, a partir de las variedades individuales se originarán las futuras especies.</a:t>
            </a:r>
          </a:p>
          <a:p>
            <a:pPr algn="just"/>
            <a:r>
              <a:rPr lang="es-ES" sz="2400" dirty="0" smtClean="0"/>
              <a:t>Un ejemplo de variación individual es el coleóptero chileno </a:t>
            </a:r>
            <a:r>
              <a:rPr lang="es-ES" sz="2400" i="1" dirty="0" err="1" smtClean="0"/>
              <a:t>Eriopis</a:t>
            </a:r>
            <a:r>
              <a:rPr lang="es-ES" sz="2400" i="1" dirty="0" smtClean="0"/>
              <a:t> </a:t>
            </a:r>
            <a:r>
              <a:rPr lang="es-ES" sz="2400" i="1" dirty="0" err="1" smtClean="0"/>
              <a:t>eschscholtzi</a:t>
            </a:r>
            <a:r>
              <a:rPr lang="es-ES" sz="2400" i="1" dirty="0" smtClean="0"/>
              <a:t>.</a:t>
            </a:r>
          </a:p>
          <a:p>
            <a:pPr algn="just"/>
            <a:endParaRPr lang="es-ES" sz="2400" dirty="0" smtClean="0"/>
          </a:p>
          <a:p>
            <a:pPr algn="just"/>
            <a:endParaRPr lang="es-ES" sz="2400" dirty="0"/>
          </a:p>
        </p:txBody>
      </p:sp>
      <p:pic>
        <p:nvPicPr>
          <p:cNvPr id="4" name="Picture 3" descr="Eriopis_eschscholtzi_chile.jpg"/>
          <p:cNvPicPr>
            <a:picLocks noChangeAspect="1"/>
          </p:cNvPicPr>
          <p:nvPr/>
        </p:nvPicPr>
        <p:blipFill>
          <a:blip r:embed="rId2"/>
          <a:stretch>
            <a:fillRect/>
          </a:stretch>
        </p:blipFill>
        <p:spPr>
          <a:xfrm>
            <a:off x="1928794" y="3643714"/>
            <a:ext cx="5657143" cy="321428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s-ES" sz="2400" dirty="0" smtClean="0"/>
              <a:t>CAUSAS DE LA VARIABILIDAD: RECOMBINACIÓN GÉNICA</a:t>
            </a:r>
            <a:endParaRPr lang="es-ES" sz="2400" dirty="0"/>
          </a:p>
        </p:txBody>
      </p:sp>
      <p:sp>
        <p:nvSpPr>
          <p:cNvPr id="3" name="Content Placeholder 2"/>
          <p:cNvSpPr>
            <a:spLocks noGrp="1"/>
          </p:cNvSpPr>
          <p:nvPr>
            <p:ph idx="1"/>
          </p:nvPr>
        </p:nvSpPr>
        <p:spPr>
          <a:xfrm>
            <a:off x="0" y="1142984"/>
            <a:ext cx="9144000" cy="5715016"/>
          </a:xfrm>
        </p:spPr>
        <p:txBody>
          <a:bodyPr>
            <a:normAutofit/>
          </a:bodyPr>
          <a:lstStyle/>
          <a:p>
            <a:pPr>
              <a:buNone/>
            </a:pPr>
            <a:endParaRPr lang="es-ES" sz="2400" dirty="0" smtClean="0"/>
          </a:p>
          <a:p>
            <a:endParaRPr lang="es-ES" sz="2400" dirty="0"/>
          </a:p>
        </p:txBody>
      </p:sp>
      <p:pic>
        <p:nvPicPr>
          <p:cNvPr id="4" name="Picture 3" descr="recombinacion genica.gif"/>
          <p:cNvPicPr>
            <a:picLocks noChangeAspect="1"/>
          </p:cNvPicPr>
          <p:nvPr/>
        </p:nvPicPr>
        <p:blipFill>
          <a:blip r:embed="rId2"/>
          <a:stretch>
            <a:fillRect/>
          </a:stretch>
        </p:blipFill>
        <p:spPr>
          <a:xfrm>
            <a:off x="0" y="1143000"/>
            <a:ext cx="9144000" cy="5715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1121</Words>
  <Application>Microsoft Office PowerPoint</Application>
  <PresentationFormat>On-screen Show (4:3)</PresentationFormat>
  <Paragraphs>56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DARWIN Y LA EVOLUCIÓN</vt:lpstr>
      <vt:lpstr>NOTAS BIOGRÁFICAS</vt:lpstr>
      <vt:lpstr>Slide 3</vt:lpstr>
      <vt:lpstr>Slide 4</vt:lpstr>
      <vt:lpstr>EL CONCEPTO DE EVOLUCIÓN</vt:lpstr>
      <vt:lpstr>Slide 6</vt:lpstr>
      <vt:lpstr>VARIACIÓN EN ESTADO DOMÉSTICO</vt:lpstr>
      <vt:lpstr>VARIACIÓN EN ESTADO NATURAL</vt:lpstr>
      <vt:lpstr>CAUSAS DE LA VARIABILIDAD: RECOMBINACIÓN GÉNICA</vt:lpstr>
      <vt:lpstr>CAUSAS DE LA VARIABILIDAD: MUTACIONES</vt:lpstr>
      <vt:lpstr>LUCHA POR LA EXISTENCIA</vt:lpstr>
      <vt:lpstr>Slide 12</vt:lpstr>
      <vt:lpstr>SELECCIÓN NATURAL</vt:lpstr>
      <vt:lpstr>Slide 14</vt:lpstr>
      <vt:lpstr>SELECCIÓN SEXUAL</vt:lpstr>
      <vt:lpstr>PROBLEMAS DE LA TEORÍA</vt:lpstr>
      <vt:lpstr>Slide 17</vt:lpstr>
      <vt:lpstr>Slide 18</vt:lpstr>
      <vt:lpstr>Slide 19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DARWIN Y LA EVOLUCIÓN</dc:title>
  <dc:creator>MANIGARRILANDIA</dc:creator>
  <cp:lastModifiedBy>MANIGARRILANDIA</cp:lastModifiedBy>
  <cp:revision>35</cp:revision>
  <dcterms:created xsi:type="dcterms:W3CDTF">2017-11-09T08:40:53Z</dcterms:created>
  <dcterms:modified xsi:type="dcterms:W3CDTF">2017-11-10T15:42:45Z</dcterms:modified>
</cp:coreProperties>
</file>