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E0A328-3B02-463B-A39E-787B3EFDA5F7}" type="datetimeFigureOut">
              <a:rPr lang="es-ES" smtClean="0"/>
              <a:t>16/10/2017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225631-D146-4403-AE43-407620D690D3}" type="slidenum">
              <a:rPr lang="es-ES" smtClean="0"/>
              <a:t>‹#›</a:t>
            </a:fld>
            <a:endParaRPr lang="es-E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Top Ten Especies 2017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Club de Fauna. Sociedad Geográfica Española</a:t>
            </a:r>
          </a:p>
          <a:p>
            <a:r>
              <a:rPr lang="es-ES" dirty="0" smtClean="0"/>
              <a:t>17 de octubre 2017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Milpiés </a:t>
            </a:r>
            <a:r>
              <a:rPr lang="es-ES" dirty="0" err="1" smtClean="0"/>
              <a:t>Siphonorhinidae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Descubierto en el Parque Nacional Sequoia, Estados Unidos.</a:t>
            </a:r>
          </a:p>
          <a:p>
            <a:pPr algn="just"/>
            <a:r>
              <a:rPr lang="es-ES" sz="2400" dirty="0" smtClean="0"/>
              <a:t>Tiene 414 patitas, lejos del récord de la familia, que es 750. Y mide 20 mm de longitud.</a:t>
            </a:r>
          </a:p>
          <a:p>
            <a:pPr algn="just"/>
            <a:r>
              <a:rPr lang="es-ES" sz="2400" dirty="0" smtClean="0"/>
              <a:t>Pertenece a un antiguo linaje que data de antes de la fragmentación del </a:t>
            </a:r>
            <a:r>
              <a:rPr lang="es-ES" sz="2400" dirty="0" err="1" smtClean="0"/>
              <a:t>Supercontinente</a:t>
            </a:r>
            <a:r>
              <a:rPr lang="es-ES" sz="2400" dirty="0" smtClean="0"/>
              <a:t> </a:t>
            </a:r>
            <a:r>
              <a:rPr lang="es-ES" sz="2400" dirty="0" err="1" smtClean="0"/>
              <a:t>Pangea</a:t>
            </a:r>
            <a:r>
              <a:rPr lang="es-ES" sz="2400" dirty="0" smtClean="0"/>
              <a:t>, hace 200 millones de años.</a:t>
            </a:r>
          </a:p>
          <a:p>
            <a:pPr algn="just"/>
            <a:r>
              <a:rPr lang="es-ES" sz="2400" dirty="0" smtClean="0"/>
              <a:t>El género es conocido desde 1928.</a:t>
            </a:r>
          </a:p>
          <a:p>
            <a:pPr algn="just"/>
            <a:endParaRPr lang="es-E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Hormiga </a:t>
            </a:r>
            <a:r>
              <a:rPr lang="es-ES" dirty="0" err="1" smtClean="0"/>
              <a:t>Drogon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Pheidole</a:t>
            </a:r>
            <a:r>
              <a:rPr lang="es-ES" i="1" dirty="0" smtClean="0"/>
              <a:t> </a:t>
            </a:r>
            <a:r>
              <a:rPr lang="es-ES" i="1" dirty="0" err="1" smtClean="0"/>
              <a:t>drogon</a:t>
            </a:r>
            <a:endParaRPr lang="es-ES" i="1" dirty="0" smtClean="0"/>
          </a:p>
          <a:p>
            <a:endParaRPr lang="es-ES" i="1" dirty="0"/>
          </a:p>
        </p:txBody>
      </p:sp>
      <p:pic>
        <p:nvPicPr>
          <p:cNvPr id="4" name="Picture 3" descr="hormiga juego de tro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35958"/>
            <a:ext cx="6167454" cy="46255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Hormiga </a:t>
            </a:r>
            <a:r>
              <a:rPr lang="es-ES" dirty="0" err="1" smtClean="0"/>
              <a:t>Drogon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Su nombre viene de </a:t>
            </a:r>
            <a:r>
              <a:rPr lang="es-ES" sz="2400" dirty="0" err="1" smtClean="0"/>
              <a:t>Drogon</a:t>
            </a:r>
            <a:r>
              <a:rPr lang="es-ES" sz="2400" dirty="0" smtClean="0"/>
              <a:t>, el dragón negro del personaje </a:t>
            </a:r>
            <a:r>
              <a:rPr lang="es-ES" sz="2400" dirty="0" err="1" smtClean="0"/>
              <a:t>Daenerys</a:t>
            </a:r>
            <a:r>
              <a:rPr lang="es-ES" sz="2400" dirty="0" smtClean="0"/>
              <a:t> </a:t>
            </a:r>
            <a:r>
              <a:rPr lang="es-ES" sz="2400" dirty="0" err="1" smtClean="0"/>
              <a:t>Targaryen</a:t>
            </a:r>
            <a:r>
              <a:rPr lang="es-ES" sz="2400" dirty="0" smtClean="0"/>
              <a:t>, de la serie “Juego de Tronos”.</a:t>
            </a:r>
          </a:p>
          <a:p>
            <a:pPr algn="just"/>
            <a:r>
              <a:rPr lang="es-ES" sz="2400" dirty="0" smtClean="0"/>
              <a:t>Se descubrió en Papúa-Nueva Guinea, en bosques montanos cercanos al </a:t>
            </a:r>
            <a:r>
              <a:rPr lang="es-ES" sz="2400" dirty="0" err="1" smtClean="0"/>
              <a:t>Baiyer</a:t>
            </a:r>
            <a:r>
              <a:rPr lang="es-ES" sz="2400" dirty="0" smtClean="0"/>
              <a:t> </a:t>
            </a:r>
            <a:r>
              <a:rPr lang="es-ES" sz="2400" dirty="0" err="1" smtClean="0"/>
              <a:t>River</a:t>
            </a:r>
            <a:r>
              <a:rPr lang="es-ES" sz="2400" dirty="0" smtClean="0"/>
              <a:t> </a:t>
            </a:r>
            <a:r>
              <a:rPr lang="es-ES" sz="2400" dirty="0" err="1" smtClean="0"/>
              <a:t>Sanctuary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Es una de las dos especies de hormigas espinosas de Nueva Guinea.  Hay dos teorías para explicar sus extraordinarias espinas dorsales: una dice que su propósito es defensivo, y la otra, que podría ser apoyo de inserción de ciertos músculos.</a:t>
            </a:r>
            <a:endParaRPr lang="es-E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Raya </a:t>
            </a:r>
            <a:r>
              <a:rPr lang="es-ES" dirty="0" err="1" smtClean="0"/>
              <a:t>neotropical</a:t>
            </a:r>
            <a:r>
              <a:rPr lang="es-ES" dirty="0" smtClean="0"/>
              <a:t> de agua dulce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Potamotrygon</a:t>
            </a:r>
            <a:r>
              <a:rPr lang="es-ES" i="1" dirty="0" smtClean="0"/>
              <a:t> </a:t>
            </a:r>
            <a:r>
              <a:rPr lang="es-ES" i="1" dirty="0" err="1" smtClean="0"/>
              <a:t>rex</a:t>
            </a:r>
            <a:endParaRPr lang="es-ES" i="1" dirty="0" smtClean="0"/>
          </a:p>
          <a:p>
            <a:endParaRPr lang="es-ES" i="1" dirty="0"/>
          </a:p>
        </p:txBody>
      </p:sp>
      <p:pic>
        <p:nvPicPr>
          <p:cNvPr id="4" name="Picture 3" descr="Raya de Bras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64517"/>
            <a:ext cx="6524644" cy="4893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Raya </a:t>
            </a:r>
            <a:r>
              <a:rPr lang="es-ES" dirty="0" err="1" smtClean="0"/>
              <a:t>neotropical</a:t>
            </a:r>
            <a:r>
              <a:rPr lang="es-ES" dirty="0" smtClean="0"/>
              <a:t> de agua dulce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Se descubrió en el Río Tocantins (Brasil), del cual es endémica.</a:t>
            </a:r>
          </a:p>
          <a:p>
            <a:pPr algn="just"/>
            <a:r>
              <a:rPr lang="es-ES" sz="2400" dirty="0" smtClean="0"/>
              <a:t>El espécimen tipo tenía 1,1 metros de longitud, y puede alcanzar hasta 20 kg.</a:t>
            </a:r>
          </a:p>
          <a:p>
            <a:pPr algn="just"/>
            <a:r>
              <a:rPr lang="es-ES" sz="2400" dirty="0" smtClean="0"/>
              <a:t>De las 350 especies de peces del Río Tocantins, el 35% de ellos no se encuentran en ninguna otra parte del mundo (incluida esta nueva raya).</a:t>
            </a:r>
          </a:p>
          <a:p>
            <a:pPr algn="just"/>
            <a:r>
              <a:rPr lang="es-ES" sz="2400" dirty="0" smtClean="0"/>
              <a:t>El género ya era conocido, lo nuevo es la especie.</a:t>
            </a:r>
            <a:endParaRPr lang="es-E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Ciempiés catarata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Scolopendra</a:t>
            </a:r>
            <a:r>
              <a:rPr lang="es-ES" i="1" dirty="0" smtClean="0"/>
              <a:t> </a:t>
            </a:r>
            <a:r>
              <a:rPr lang="es-ES" i="1" dirty="0" err="1" smtClean="0"/>
              <a:t>cataracta</a:t>
            </a:r>
            <a:endParaRPr lang="es-ES" i="1" dirty="0" smtClean="0"/>
          </a:p>
          <a:p>
            <a:endParaRPr lang="es-ES" i="1" dirty="0"/>
          </a:p>
        </p:txBody>
      </p:sp>
      <p:pic>
        <p:nvPicPr>
          <p:cNvPr id="4" name="Picture 3" descr="centípe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18095"/>
            <a:ext cx="6453206" cy="4839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Ciempiés catarata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Negro, con 20 pares de patas y hasta 20 cm. De longitud.</a:t>
            </a:r>
          </a:p>
          <a:p>
            <a:pPr algn="just"/>
            <a:r>
              <a:rPr lang="es-ES" sz="2400" dirty="0" smtClean="0"/>
              <a:t>Es el primer ciempiés observado con capacidad para nadar, bucear y caminar sobre el fondo.</a:t>
            </a:r>
          </a:p>
          <a:p>
            <a:pPr algn="just"/>
            <a:r>
              <a:rPr lang="es-ES" sz="2400" dirty="0" smtClean="0"/>
              <a:t>Fue descubierto en una catarata de Laos, de ahí su nombre, y vive también en Tailandia y Vietnam.</a:t>
            </a:r>
          </a:p>
          <a:p>
            <a:pPr algn="just"/>
            <a:r>
              <a:rPr lang="es-ES" sz="2400" dirty="0" smtClean="0"/>
              <a:t>El ejemplar capturado se localizó bajo una roca, huyó y, sumergiéndose en el agua, se escondió bajo una roca del agua.</a:t>
            </a:r>
          </a:p>
          <a:p>
            <a:pPr algn="just"/>
            <a:r>
              <a:rPr lang="es-ES" sz="2400" dirty="0" smtClean="0"/>
              <a:t>El género ya se conocía.</a:t>
            </a:r>
            <a:endParaRPr lang="es-E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Gusano “churro”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Xenoturbella</a:t>
            </a:r>
            <a:r>
              <a:rPr lang="es-ES" i="1" dirty="0" smtClean="0"/>
              <a:t> churro</a:t>
            </a:r>
          </a:p>
          <a:p>
            <a:endParaRPr lang="es-ES" i="1" dirty="0"/>
          </a:p>
        </p:txBody>
      </p:sp>
      <p:pic>
        <p:nvPicPr>
          <p:cNvPr id="4" name="Picture 3" descr="gusano marino chur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64517"/>
            <a:ext cx="6524644" cy="4893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Gusano “churro”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Descubierto en aguas mexicanas del Golfo de California, a 1.722 metros de profundidad.</a:t>
            </a:r>
          </a:p>
          <a:p>
            <a:pPr algn="just"/>
            <a:r>
              <a:rPr lang="es-ES" sz="2400" dirty="0" smtClean="0"/>
              <a:t>Es un gusano marino de 10 cm de longitud.</a:t>
            </a:r>
          </a:p>
          <a:p>
            <a:pPr algn="just"/>
            <a:r>
              <a:rPr lang="es-ES" sz="2400" dirty="0" smtClean="0"/>
              <a:t>Es parte de un género primitivo de animales que fueron de los primeros en adquirir la simetría bilateral.</a:t>
            </a:r>
          </a:p>
          <a:p>
            <a:pPr algn="just"/>
            <a:r>
              <a:rPr lang="es-ES" sz="2400" dirty="0" smtClean="0"/>
              <a:t>Se cree que se alimentan sobre Moluscos. Tiene boca, pero no ano.</a:t>
            </a:r>
          </a:p>
          <a:p>
            <a:pPr algn="just"/>
            <a:r>
              <a:rPr lang="es-ES" sz="2400" dirty="0" smtClean="0"/>
              <a:t>A los investigadores que lo descubrieron les pareció similar a un churro, por las líneas longitudinales que presenta en su cuerpo.</a:t>
            </a:r>
          </a:p>
          <a:p>
            <a:pPr algn="just"/>
            <a:r>
              <a:rPr lang="es-ES" sz="2400" dirty="0" smtClean="0"/>
              <a:t>Género ya conocido</a:t>
            </a:r>
            <a:endParaRPr lang="es-E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Cada año, el Instituto Internacional para la Exploración de las Especies (IISE, en sus siglas en inglés), hace públicas las diez especies más notables descubiertas en el año anterior.</a:t>
            </a:r>
          </a:p>
          <a:p>
            <a:pPr algn="just"/>
            <a:r>
              <a:rPr lang="es-ES" sz="2400" dirty="0" smtClean="0"/>
              <a:t>En su listado, que está disponible en internet: </a:t>
            </a:r>
            <a:r>
              <a:rPr lang="es-ES" sz="2400" dirty="0" smtClean="0">
                <a:hlinkClick r:id="rId2"/>
              </a:rPr>
              <a:t>www.esf.edu</a:t>
            </a:r>
            <a:r>
              <a:rPr lang="es-ES" sz="2400" dirty="0" smtClean="0"/>
              <a:t>, se incluyen tanto especies animales como vegetales.</a:t>
            </a:r>
          </a:p>
          <a:p>
            <a:pPr algn="just"/>
            <a:r>
              <a:rPr lang="es-ES" sz="2400" dirty="0" smtClean="0"/>
              <a:t>Presentamos aquí las ocho especies animales que el Instituto ha considerado más destacables, descubiertas en 2016.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Araña del gorro de bruja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Eriovixia</a:t>
            </a:r>
            <a:r>
              <a:rPr lang="es-ES" i="1" dirty="0" smtClean="0"/>
              <a:t> </a:t>
            </a:r>
            <a:r>
              <a:rPr lang="es-ES" i="1" dirty="0" err="1" smtClean="0"/>
              <a:t>gryffindori</a:t>
            </a:r>
            <a:endParaRPr lang="es-ES" i="1" dirty="0" smtClean="0"/>
          </a:p>
          <a:p>
            <a:endParaRPr lang="es-ES" i="1" dirty="0"/>
          </a:p>
        </p:txBody>
      </p:sp>
      <p:pic>
        <p:nvPicPr>
          <p:cNvPr id="4" name="Picture 3" descr="Araña de Harry Po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71678"/>
            <a:ext cx="5953140" cy="4464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Araña del gorro de bruja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Se conoce a partir de un solo ejemplar capturado en la parte central de los </a:t>
            </a:r>
            <a:r>
              <a:rPr lang="es-ES" sz="2400" dirty="0" err="1" smtClean="0"/>
              <a:t>Ghates</a:t>
            </a:r>
            <a:r>
              <a:rPr lang="es-ES" sz="2400" dirty="0" smtClean="0"/>
              <a:t> Occidentales, en India.</a:t>
            </a:r>
          </a:p>
          <a:p>
            <a:pPr algn="just"/>
            <a:r>
              <a:rPr lang="es-ES" sz="2400" dirty="0" smtClean="0"/>
              <a:t>Vive en una mezcla de bosque caducifolio y bosque siempre verde.</a:t>
            </a:r>
          </a:p>
          <a:p>
            <a:pPr algn="just"/>
            <a:r>
              <a:rPr lang="es-ES" sz="2400" dirty="0" smtClean="0"/>
              <a:t>Su tamaño es pequeño: menos de 2 mm. Se camufla perfectamente entre el follaje.</a:t>
            </a:r>
          </a:p>
          <a:p>
            <a:pPr algn="just"/>
            <a:r>
              <a:rPr lang="es-ES" sz="2400" dirty="0" smtClean="0"/>
              <a:t>Su nombre viene de la “casa” o “hermandad” de </a:t>
            </a:r>
            <a:r>
              <a:rPr lang="es-ES" sz="2400" dirty="0" err="1" smtClean="0"/>
              <a:t>Gryffindor</a:t>
            </a:r>
            <a:r>
              <a:rPr lang="es-ES" sz="2400" dirty="0" smtClean="0"/>
              <a:t>, en la escuela de Magia </a:t>
            </a:r>
            <a:r>
              <a:rPr lang="es-ES" sz="2400" dirty="0" err="1" smtClean="0"/>
              <a:t>Hogwarts</a:t>
            </a:r>
            <a:r>
              <a:rPr lang="es-ES" sz="2400" dirty="0" smtClean="0"/>
              <a:t>, de Harry Potter, donde un gorro de bruja animado “adjudicaba” a cada estudiante una casa: a Harry Potter le adjudicó </a:t>
            </a:r>
            <a:r>
              <a:rPr lang="es-ES" sz="2400" dirty="0" err="1" smtClean="0"/>
              <a:t>Gryffindor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Insecto hoja rosa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Eulophophyllum</a:t>
            </a:r>
            <a:r>
              <a:rPr lang="es-ES" i="1" dirty="0" smtClean="0"/>
              <a:t> </a:t>
            </a:r>
            <a:r>
              <a:rPr lang="es-ES" i="1" dirty="0" err="1" smtClean="0"/>
              <a:t>kirki</a:t>
            </a:r>
            <a:endParaRPr lang="es-ES" i="1" dirty="0" smtClean="0"/>
          </a:p>
          <a:p>
            <a:endParaRPr lang="es-ES" i="1" dirty="0"/>
          </a:p>
        </p:txBody>
      </p:sp>
      <p:pic>
        <p:nvPicPr>
          <p:cNvPr id="4" name="Picture 3" descr="katyd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00240"/>
            <a:ext cx="6572296" cy="46255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Insecto hoja rosa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Descubierto en bosques de baja altitud en el Valle de </a:t>
            </a:r>
            <a:r>
              <a:rPr lang="es-ES" sz="2400" dirty="0" err="1" smtClean="0"/>
              <a:t>Danum</a:t>
            </a:r>
            <a:r>
              <a:rPr lang="es-ES" sz="2400" dirty="0" smtClean="0"/>
              <a:t>, Sabah (Borneo malasio), cuando unos investigadores buscaban tarántulas y serpientes.</a:t>
            </a:r>
          </a:p>
          <a:p>
            <a:pPr algn="just"/>
            <a:r>
              <a:rPr lang="es-ES" sz="2400" dirty="0" smtClean="0"/>
              <a:t>Tiene 40 mm de longitud.</a:t>
            </a:r>
          </a:p>
          <a:p>
            <a:pPr algn="just"/>
            <a:r>
              <a:rPr lang="es-ES" sz="2400" dirty="0" smtClean="0"/>
              <a:t>Al encontrarse en una zona ultra-protegida (hay incluso rinocerontes de Sumatra), no se permitió la recolección de un ejemplar, y sólo es conocido por fotografías tomadas al efecto.</a:t>
            </a:r>
          </a:p>
          <a:p>
            <a:pPr algn="just"/>
            <a:r>
              <a:rPr lang="es-ES" sz="2400" dirty="0" smtClean="0"/>
              <a:t>El nombre de la especie se debe al fotógrafo, un tal Kirk.</a:t>
            </a:r>
            <a:endParaRPr lang="es-E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Rata raíz de Célebes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Gracilimus</a:t>
            </a:r>
            <a:r>
              <a:rPr lang="es-ES" i="1" dirty="0" smtClean="0"/>
              <a:t> </a:t>
            </a:r>
            <a:r>
              <a:rPr lang="es-ES" i="1" dirty="0" err="1" smtClean="0"/>
              <a:t>radix</a:t>
            </a:r>
            <a:endParaRPr lang="es-ES" i="1" dirty="0" smtClean="0"/>
          </a:p>
          <a:p>
            <a:endParaRPr lang="es-ES" i="1" dirty="0"/>
          </a:p>
        </p:txBody>
      </p:sp>
      <p:pic>
        <p:nvPicPr>
          <p:cNvPr id="4" name="Picture 3" descr="Rata de Céle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00240"/>
            <a:ext cx="6357982" cy="47684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Rata raíz de Célebes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Fue descubierta en un monte de la Isla Célebes (Indonesia), a 1.571 metros de altitud.</a:t>
            </a:r>
          </a:p>
          <a:p>
            <a:pPr algn="just"/>
            <a:r>
              <a:rPr lang="es-ES" sz="2400" dirty="0" smtClean="0"/>
              <a:t>Es notable por ser una especie omnívora, que come tanto materia vegetal como animal, a diferencia de los parientes de su grupo, que son carnívoras.</a:t>
            </a:r>
          </a:p>
          <a:p>
            <a:pPr algn="just"/>
            <a:r>
              <a:rPr lang="es-ES" sz="2400" dirty="0" smtClean="0"/>
              <a:t>Su nombre se debe a su costumbre de comer raíces, dato revelado por la población autóctona.</a:t>
            </a:r>
          </a:p>
          <a:p>
            <a:pPr algn="just"/>
            <a:r>
              <a:rPr lang="es-ES" sz="2400" dirty="0" smtClean="0"/>
              <a:t>Incluido este, son siete los géneros de Roedores descubiertos desde el año 2012.</a:t>
            </a:r>
            <a:endParaRPr lang="es-E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Milpiés </a:t>
            </a:r>
            <a:r>
              <a:rPr lang="es-ES" dirty="0" err="1" smtClean="0"/>
              <a:t>Siphonorhinidae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Illacme</a:t>
            </a:r>
            <a:r>
              <a:rPr lang="es-ES" i="1" dirty="0" smtClean="0"/>
              <a:t> </a:t>
            </a:r>
            <a:r>
              <a:rPr lang="es-ES" i="1" dirty="0" err="1" smtClean="0"/>
              <a:t>tobini</a:t>
            </a:r>
            <a:endParaRPr lang="es-ES" i="1" dirty="0" smtClean="0"/>
          </a:p>
          <a:p>
            <a:endParaRPr lang="es-ES" i="1" dirty="0"/>
          </a:p>
        </p:txBody>
      </p:sp>
      <p:pic>
        <p:nvPicPr>
          <p:cNvPr id="4" name="Picture 3" descr="Milípe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964517"/>
            <a:ext cx="6429420" cy="48220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813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Top Ten Especies 2017</vt:lpstr>
      <vt:lpstr>Introducción</vt:lpstr>
      <vt:lpstr>1. Araña del gorro de bruja</vt:lpstr>
      <vt:lpstr>Araña del gorro de bruja</vt:lpstr>
      <vt:lpstr>2. Insecto hoja rosa</vt:lpstr>
      <vt:lpstr>Insecto hoja rosa</vt:lpstr>
      <vt:lpstr>3. Rata raíz de Célebes</vt:lpstr>
      <vt:lpstr>Rata raíz de Célebes</vt:lpstr>
      <vt:lpstr>4. Milpiés Siphonorhinidae</vt:lpstr>
      <vt:lpstr>Milpiés Siphonorhinidae</vt:lpstr>
      <vt:lpstr>5. Hormiga Drogon</vt:lpstr>
      <vt:lpstr>Hormiga Drogon</vt:lpstr>
      <vt:lpstr>6. Raya neotropical de agua dulce</vt:lpstr>
      <vt:lpstr>Raya neotropical de agua dulce</vt:lpstr>
      <vt:lpstr>7. Ciempiés catarata</vt:lpstr>
      <vt:lpstr>Ciempiés catarata</vt:lpstr>
      <vt:lpstr>8. Gusano “churro”</vt:lpstr>
      <vt:lpstr>Gusano “churro”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Especies 2017</dc:title>
  <dc:creator>MANIGARRILANDIA</dc:creator>
  <cp:lastModifiedBy>MANIGARRILANDIA</cp:lastModifiedBy>
  <cp:revision>23</cp:revision>
  <dcterms:created xsi:type="dcterms:W3CDTF">2017-10-16T17:24:08Z</dcterms:created>
  <dcterms:modified xsi:type="dcterms:W3CDTF">2017-10-16T18:00:17Z</dcterms:modified>
</cp:coreProperties>
</file>